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0" userDrawn="1">
          <p15:clr>
            <a:srgbClr val="A4A3A4"/>
          </p15:clr>
        </p15:guide>
        <p15:guide id="2" pos="461" userDrawn="1">
          <p15:clr>
            <a:srgbClr val="A4A3A4"/>
          </p15:clr>
        </p15:guide>
        <p15:guide id="3" pos="17952" userDrawn="1">
          <p15:clr>
            <a:srgbClr val="A4A3A4"/>
          </p15:clr>
        </p15:guide>
        <p15:guide id="4" orient="horz" pos="22200" userDrawn="1">
          <p15:clr>
            <a:srgbClr val="A4A3A4"/>
          </p15:clr>
        </p15:guide>
        <p15:guide id="6" pos="5606" userDrawn="1">
          <p15:clr>
            <a:srgbClr val="A4A3A4"/>
          </p15:clr>
        </p15:guide>
        <p15:guide id="7" pos="5146" userDrawn="1">
          <p15:clr>
            <a:srgbClr val="A4A3A4"/>
          </p15:clr>
        </p15:guide>
        <p15:guide id="8" pos="12826" userDrawn="1">
          <p15:clr>
            <a:srgbClr val="A4A3A4"/>
          </p15:clr>
        </p15:guide>
        <p15:guide id="10" orient="horz" pos="3720" userDrawn="1">
          <p15:clr>
            <a:srgbClr val="A4A3A4"/>
          </p15:clr>
        </p15:guide>
        <p15:guide id="11" pos="13286" userDrawn="1">
          <p15:clr>
            <a:srgbClr val="A4A3A4"/>
          </p15:clr>
        </p15:guide>
        <p15:guide id="12" pos="5904" userDrawn="1">
          <p15:clr>
            <a:srgbClr val="A4A3A4"/>
          </p15:clr>
        </p15:guide>
        <p15:guide id="13" pos="12432" userDrawn="1">
          <p15:clr>
            <a:srgbClr val="A4A3A4"/>
          </p15:clr>
        </p15:guide>
        <p15:guide id="14" pos="4848" userDrawn="1">
          <p15:clr>
            <a:srgbClr val="A4A3A4"/>
          </p15:clr>
        </p15:guide>
        <p15:guide id="15" pos="720" userDrawn="1">
          <p15:clr>
            <a:srgbClr val="A4A3A4"/>
          </p15:clr>
        </p15:guide>
        <p15:guide id="16" pos="13536" userDrawn="1">
          <p15:clr>
            <a:srgbClr val="A4A3A4"/>
          </p15:clr>
        </p15:guide>
        <p15:guide id="17" pos="176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452"/>
    <p:restoredTop sz="96327"/>
  </p:normalViewPr>
  <p:slideViewPr>
    <p:cSldViewPr>
      <p:cViewPr varScale="1">
        <p:scale>
          <a:sx n="18" d="100"/>
          <a:sy n="18" d="100"/>
        </p:scale>
        <p:origin x="1524" y="204"/>
      </p:cViewPr>
      <p:guideLst>
        <p:guide orient="horz" pos="570"/>
        <p:guide pos="461"/>
        <p:guide pos="17952"/>
        <p:guide orient="horz" pos="22200"/>
        <p:guide pos="5606"/>
        <p:guide pos="5146"/>
        <p:guide pos="12826"/>
        <p:guide orient="horz" pos="3720"/>
        <p:guide pos="13286"/>
        <p:guide pos="5904"/>
        <p:guide pos="12432"/>
        <p:guide pos="4848"/>
        <p:guide pos="720"/>
        <p:guide pos="13536"/>
        <p:guide pos="176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4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0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2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63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87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8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0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8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4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0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E2372-5E36-7A4F-A9BC-D4649CDB1297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5AE1-449F-D749-9E62-F4954782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4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319D045-3902-6581-170A-5763D427B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29298900" cy="38738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C95EFA7-7CD0-ED62-6138-363CC1E3A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7552" y="3873889"/>
            <a:ext cx="29338352" cy="12580231"/>
          </a:xfrm>
          <a:prstGeom prst="rect">
            <a:avLst/>
          </a:prstGeom>
          <a:gradFill>
            <a:gsLst>
              <a:gs pos="100000">
                <a:schemeClr val="bg1"/>
              </a:gs>
              <a:gs pos="14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DFDB32-AEFE-9998-42E6-79B7DA8BBA50}"/>
              </a:ext>
            </a:extLst>
          </p:cNvPr>
          <p:cNvSpPr txBox="1"/>
          <p:nvPr/>
        </p:nvSpPr>
        <p:spPr>
          <a:xfrm>
            <a:off x="745717" y="1017181"/>
            <a:ext cx="214665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states the topic, problem or issue</a:t>
            </a:r>
            <a:b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75- to 85-point type (Arial Bold)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DAB2F053-9C10-CB65-9E36-06B8CD692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80476" y="5990352"/>
            <a:ext cx="11472678" cy="6581244"/>
          </a:xfrm>
          <a:prstGeom prst="roundRect">
            <a:avLst>
              <a:gd name="adj" fmla="val 3609"/>
            </a:avLst>
          </a:prstGeom>
          <a:solidFill>
            <a:schemeClr val="accent3">
              <a:lumMod val="20000"/>
              <a:lumOff val="80000"/>
            </a:schemeClr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3BDFE33E-63B3-1F94-BF93-049DA0914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1525" y="31355910"/>
            <a:ext cx="7437437" cy="3828949"/>
          </a:xfrm>
          <a:prstGeom prst="roundRect">
            <a:avLst>
              <a:gd name="adj" fmla="val 9567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1E91A72-E923-9D3E-8AB1-4FE3573A4F07}"/>
              </a:ext>
            </a:extLst>
          </p:cNvPr>
          <p:cNvSpPr txBox="1"/>
          <p:nvPr/>
        </p:nvSpPr>
        <p:spPr>
          <a:xfrm>
            <a:off x="9349174" y="11896775"/>
            <a:ext cx="9905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397D5079-7C85-5193-3320-7EE354D1C2EC}"/>
              </a:ext>
            </a:extLst>
          </p:cNvPr>
          <p:cNvSpPr txBox="1"/>
          <p:nvPr/>
        </p:nvSpPr>
        <p:spPr>
          <a:xfrm>
            <a:off x="9349174" y="6217842"/>
            <a:ext cx="7323287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8A05B9-E3E3-D348-223E-11FCE17BBE45}"/>
              </a:ext>
            </a:extLst>
          </p:cNvPr>
          <p:cNvSpPr/>
          <p:nvPr/>
        </p:nvSpPr>
        <p:spPr>
          <a:xfrm>
            <a:off x="9300055" y="7184990"/>
            <a:ext cx="10503875" cy="458276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7CEEB527-CFF6-E6B3-FFC1-3604794E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41457" y="5905500"/>
            <a:ext cx="7387505" cy="18576109"/>
          </a:xfrm>
          <a:prstGeom prst="roundRect">
            <a:avLst>
              <a:gd name="adj" fmla="val 7577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0CACBAB-A569-BD0A-5465-B17098D4604A}"/>
              </a:ext>
            </a:extLst>
          </p:cNvPr>
          <p:cNvSpPr txBox="1"/>
          <p:nvPr/>
        </p:nvSpPr>
        <p:spPr>
          <a:xfrm>
            <a:off x="21488400" y="6217842"/>
            <a:ext cx="6229915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3FF66D2-0FE4-2114-674C-0A5D524DF087}"/>
              </a:ext>
            </a:extLst>
          </p:cNvPr>
          <p:cNvSpPr txBox="1"/>
          <p:nvPr/>
        </p:nvSpPr>
        <p:spPr>
          <a:xfrm>
            <a:off x="21515358" y="13506797"/>
            <a:ext cx="6526242" cy="3278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Summarizes your results and hypothesis.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the most important key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Share the broader implications of your research and/or results.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Identify any remaining unanswered questions that could be explored in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future.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135CD30-7E3B-C4A9-C737-5B5C8B9C79A9}"/>
              </a:ext>
            </a:extLst>
          </p:cNvPr>
          <p:cNvSpPr/>
          <p:nvPr/>
        </p:nvSpPr>
        <p:spPr>
          <a:xfrm>
            <a:off x="21515358" y="7139323"/>
            <a:ext cx="6526242" cy="554906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94307973-EBB9-BEA2-350C-79963F8300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1526" y="24993600"/>
            <a:ext cx="7452406" cy="5850319"/>
          </a:xfrm>
          <a:prstGeom prst="roundRect">
            <a:avLst>
              <a:gd name="adj" fmla="val 9567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5645BC9-7BC6-DE62-D060-B5E72E31EC9C}"/>
              </a:ext>
            </a:extLst>
          </p:cNvPr>
          <p:cNvSpPr txBox="1"/>
          <p:nvPr/>
        </p:nvSpPr>
        <p:spPr>
          <a:xfrm>
            <a:off x="21442483" y="31902144"/>
            <a:ext cx="6599118" cy="738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BFFD736D-9F3D-28FB-DD46-D0BC398EC1CE}"/>
              </a:ext>
            </a:extLst>
          </p:cNvPr>
          <p:cNvSpPr txBox="1"/>
          <p:nvPr/>
        </p:nvSpPr>
        <p:spPr>
          <a:xfrm>
            <a:off x="21472962" y="25527494"/>
            <a:ext cx="5719572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05482C-FF7A-8DE8-F508-73EC59A4DCEF}"/>
              </a:ext>
            </a:extLst>
          </p:cNvPr>
          <p:cNvSpPr txBox="1"/>
          <p:nvPr/>
        </p:nvSpPr>
        <p:spPr>
          <a:xfrm>
            <a:off x="21488401" y="32625005"/>
            <a:ext cx="6518112" cy="143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Lists of sources referenced in your poster.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Check with your faculty mentor regarding citation requirements for your discipline.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7911FE6-BD49-B205-5E44-48154E9F4E97}"/>
              </a:ext>
            </a:extLst>
          </p:cNvPr>
          <p:cNvSpPr txBox="1"/>
          <p:nvPr/>
        </p:nvSpPr>
        <p:spPr>
          <a:xfrm>
            <a:off x="21472962" y="26261093"/>
            <a:ext cx="6710075" cy="3740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Provides a list of  people or organizations that contributed to your project.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Thank your funding sources and faculty mentor(s).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research centers or organizations where research was conducted.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Include others who contributed significantly but were not part of your author list.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B71A2C3-2530-7D23-96C0-69BA9DCA3135}"/>
              </a:ext>
            </a:extLst>
          </p:cNvPr>
          <p:cNvSpPr txBox="1"/>
          <p:nvPr/>
        </p:nvSpPr>
        <p:spPr>
          <a:xfrm>
            <a:off x="745716" y="3935347"/>
            <a:ext cx="277982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[AUTHORS LINE order matters. ]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4000" baseline="30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b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[DEPT./SCHOOL LINE]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Department of Chemistry, College of Liberal Arts and Sciences, Northern Illinois University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DFA1A1D-16F0-B208-6947-01CC26F75D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15577" y="13064068"/>
            <a:ext cx="11381816" cy="22178431"/>
          </a:xfrm>
          <a:prstGeom prst="roundRect">
            <a:avLst>
              <a:gd name="adj" fmla="val 7577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78A0FF3-B76A-04E2-BEA6-03C1488CC012}"/>
              </a:ext>
            </a:extLst>
          </p:cNvPr>
          <p:cNvSpPr/>
          <p:nvPr/>
        </p:nvSpPr>
        <p:spPr>
          <a:xfrm>
            <a:off x="9411528" y="16806119"/>
            <a:ext cx="10389915" cy="4507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8DDF19B-7DF0-2210-CF0C-ABA7E0CE2357}"/>
              </a:ext>
            </a:extLst>
          </p:cNvPr>
          <p:cNvSpPr txBox="1"/>
          <p:nvPr/>
        </p:nvSpPr>
        <p:spPr>
          <a:xfrm>
            <a:off x="21472962" y="12955332"/>
            <a:ext cx="7388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1F4C7E-BE21-2160-E44A-994D5E240058}"/>
              </a:ext>
            </a:extLst>
          </p:cNvPr>
          <p:cNvSpPr txBox="1"/>
          <p:nvPr/>
        </p:nvSpPr>
        <p:spPr>
          <a:xfrm>
            <a:off x="9399262" y="13302914"/>
            <a:ext cx="5946561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Figures and Results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CD62924-0BAE-5F08-075F-18E179E661F5}"/>
              </a:ext>
            </a:extLst>
          </p:cNvPr>
          <p:cNvSpPr/>
          <p:nvPr/>
        </p:nvSpPr>
        <p:spPr>
          <a:xfrm>
            <a:off x="9411528" y="26647949"/>
            <a:ext cx="10389915" cy="76983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BABD798-BB8B-0622-86F1-058EE0393CF2}"/>
              </a:ext>
            </a:extLst>
          </p:cNvPr>
          <p:cNvSpPr/>
          <p:nvPr/>
        </p:nvSpPr>
        <p:spPr>
          <a:xfrm>
            <a:off x="9411528" y="21583222"/>
            <a:ext cx="10389915" cy="484855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5E4EE1-334B-81F1-D1BE-FDE2FC876276}"/>
              </a:ext>
            </a:extLst>
          </p:cNvPr>
          <p:cNvSpPr txBox="1"/>
          <p:nvPr/>
        </p:nvSpPr>
        <p:spPr>
          <a:xfrm>
            <a:off x="9399261" y="14181250"/>
            <a:ext cx="10348909" cy="235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Communicates what you found out during your research.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Briefly share your data analysis.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figures, tables, and other visual aids to communicate your findings.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captions to describe graphics.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Average size for caption type is 18- to 22-point (Arial Regular).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B51A1ED0-BC11-0096-7519-CA9BEC9DF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875" y="25758489"/>
            <a:ext cx="7345570" cy="9484010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F2FF71DB-9DAF-C052-1314-2AAB0E489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875" y="14888607"/>
            <a:ext cx="7345570" cy="10104993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DF518107-DA5C-8CED-A1E3-99BC28D2CA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4720" y="6004892"/>
            <a:ext cx="7345570" cy="8655521"/>
          </a:xfrm>
          <a:prstGeom prst="roundRect">
            <a:avLst>
              <a:gd name="adj" fmla="val 2821"/>
            </a:avLst>
          </a:prstGeom>
          <a:solidFill>
            <a:schemeClr val="bg1"/>
          </a:solidFill>
          <a:ln w="101600">
            <a:solidFill>
              <a:srgbClr val="C810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C5386E5-E49A-D65E-0E34-6238A6247305}"/>
              </a:ext>
            </a:extLst>
          </p:cNvPr>
          <p:cNvSpPr txBox="1"/>
          <p:nvPr/>
        </p:nvSpPr>
        <p:spPr>
          <a:xfrm>
            <a:off x="1168400" y="16353242"/>
            <a:ext cx="6527800" cy="235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Provides a clear statement about the research problem(s) your research aims to solve or a statement about the issue </a:t>
            </a: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investigated.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 and succinct; one sentence.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E5AE0AA-0F61-5FE4-7D0B-E1EAE888231D}"/>
              </a:ext>
            </a:extLst>
          </p:cNvPr>
          <p:cNvSpPr txBox="1"/>
          <p:nvPr/>
        </p:nvSpPr>
        <p:spPr>
          <a:xfrm>
            <a:off x="1239637" y="6242086"/>
            <a:ext cx="5780095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8E87BE5-C930-5DA4-5E20-A39B64223E91}"/>
              </a:ext>
            </a:extLst>
          </p:cNvPr>
          <p:cNvSpPr txBox="1"/>
          <p:nvPr/>
        </p:nvSpPr>
        <p:spPr>
          <a:xfrm>
            <a:off x="1141913" y="6951441"/>
            <a:ext cx="6554288" cy="6971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Introduces your topic and communicates the relevance and significance in the field of study or community.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context to viewer by summarizing and citing relevant research to date and how your research fits in with current knowledge.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how your research addresses gaps in knowledge within existing research or what is not yet known.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in this section is taken from your literature review. Include most significant and relevant information.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Average size for subheading type is 36- to 44-point (Arial Bold) with main text around 24- to 34-point (Arial Regular).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CB97707-FDB5-CF15-0D2C-83904B5F9A58}"/>
              </a:ext>
            </a:extLst>
          </p:cNvPr>
          <p:cNvSpPr txBox="1"/>
          <p:nvPr/>
        </p:nvSpPr>
        <p:spPr>
          <a:xfrm>
            <a:off x="1143000" y="26003087"/>
            <a:ext cx="5844023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5DC1FBE-D277-2D1D-69B5-633F9114B782}"/>
              </a:ext>
            </a:extLst>
          </p:cNvPr>
          <p:cNvSpPr txBox="1"/>
          <p:nvPr/>
        </p:nvSpPr>
        <p:spPr>
          <a:xfrm>
            <a:off x="1154105" y="15606962"/>
            <a:ext cx="5780095" cy="733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67" b="1" dirty="0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4443426-6BF3-498A-39C0-A5D8AD103FD9}"/>
              </a:ext>
            </a:extLst>
          </p:cNvPr>
          <p:cNvSpPr/>
          <p:nvPr/>
        </p:nvSpPr>
        <p:spPr>
          <a:xfrm>
            <a:off x="1141912" y="19013813"/>
            <a:ext cx="6554288" cy="513685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EB36285-7DB2-C90C-6C90-8E8AA10B523D}"/>
              </a:ext>
            </a:extLst>
          </p:cNvPr>
          <p:cNvSpPr txBox="1"/>
          <p:nvPr/>
        </p:nvSpPr>
        <p:spPr>
          <a:xfrm>
            <a:off x="1143000" y="26735280"/>
            <a:ext cx="6553200" cy="4201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Tells the viewer what research strategy was used and how the research was completed.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Briefly describe what you did to address your research question(s).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Utilize visual aids to summarize information, which might include figures, tables, photos or diagrams.</a:t>
            </a:r>
          </a:p>
          <a:p>
            <a:pPr marL="342900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Explain any strengths and limitations of 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your methodology.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190914B-82A0-59FC-9750-AA0A8610239F}"/>
              </a:ext>
            </a:extLst>
          </p:cNvPr>
          <p:cNvSpPr/>
          <p:nvPr/>
        </p:nvSpPr>
        <p:spPr>
          <a:xfrm>
            <a:off x="1141912" y="31365484"/>
            <a:ext cx="6613496" cy="349753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3F94151-847F-62D1-3BB4-B6A625344230}"/>
              </a:ext>
            </a:extLst>
          </p:cNvPr>
          <p:cNvSpPr/>
          <p:nvPr/>
        </p:nvSpPr>
        <p:spPr>
          <a:xfrm>
            <a:off x="21515358" y="17106282"/>
            <a:ext cx="6526242" cy="704438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Illustration or Photo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35DCD4-5EEF-C81E-FD7B-ADF2ADD9619A}"/>
              </a:ext>
            </a:extLst>
          </p:cNvPr>
          <p:cNvSpPr txBox="1"/>
          <p:nvPr/>
        </p:nvSpPr>
        <p:spPr>
          <a:xfrm>
            <a:off x="1141913" y="24319468"/>
            <a:ext cx="6554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1D59FB-4EDA-B2F4-44C6-910032401C81}"/>
              </a:ext>
            </a:extLst>
          </p:cNvPr>
          <p:cNvSpPr txBox="1"/>
          <p:nvPr/>
        </p:nvSpPr>
        <p:spPr>
          <a:xfrm>
            <a:off x="9371512" y="34428667"/>
            <a:ext cx="10364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a typical caption. Use these to describe your graphics.</a:t>
            </a:r>
          </a:p>
        </p:txBody>
      </p:sp>
      <p:pic>
        <p:nvPicPr>
          <p:cNvPr id="8" name="Picture 7" descr="A black background with white text&#10;">
            <a:extLst>
              <a:ext uri="{FF2B5EF4-FFF2-40B4-BE49-F238E27FC236}">
                <a16:creationId xmlns:a16="http://schemas.microsoft.com/office/drawing/2014/main" id="{2F14683E-8B16-902D-A212-6F485D675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69600" y="705107"/>
            <a:ext cx="4572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8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235</TotalTime>
  <Words>476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Wedick</dc:creator>
  <cp:lastModifiedBy>Brandon Dai</cp:lastModifiedBy>
  <cp:revision>15</cp:revision>
  <dcterms:created xsi:type="dcterms:W3CDTF">2023-11-07T16:47:15Z</dcterms:created>
  <dcterms:modified xsi:type="dcterms:W3CDTF">2025-08-11T14:58:51Z</dcterms:modified>
</cp:coreProperties>
</file>