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6576000" cy="2926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22464" userDrawn="1">
          <p15:clr>
            <a:srgbClr val="A4A3A4"/>
          </p15:clr>
        </p15:guide>
        <p15:guide id="4" orient="horz" pos="17760" userDrawn="1">
          <p15:clr>
            <a:srgbClr val="A4A3A4"/>
          </p15:clr>
        </p15:guide>
        <p15:guide id="5" orient="horz" pos="3552" userDrawn="1">
          <p15:clr>
            <a:srgbClr val="A4A3A4"/>
          </p15:clr>
        </p15:guide>
        <p15:guide id="6" pos="7008" userDrawn="1">
          <p15:clr>
            <a:srgbClr val="A4A3A4"/>
          </p15:clr>
        </p15:guide>
        <p15:guide id="7" pos="6432" userDrawn="1">
          <p15:clr>
            <a:srgbClr val="A4A3A4"/>
          </p15:clr>
        </p15:guide>
        <p15:guide id="8" pos="16032" userDrawn="1">
          <p15:clr>
            <a:srgbClr val="A4A3A4"/>
          </p15:clr>
        </p15:guide>
        <p15:guide id="10" orient="horz" pos="3024" userDrawn="1">
          <p15:clr>
            <a:srgbClr val="A4A3A4"/>
          </p15:clr>
        </p15:guide>
        <p15:guide id="11" pos="16608" userDrawn="1">
          <p15:clr>
            <a:srgbClr val="A4A3A4"/>
          </p15:clr>
        </p15:guide>
        <p15:guide id="12" pos="6144" userDrawn="1">
          <p15:clr>
            <a:srgbClr val="A4A3A4"/>
          </p15:clr>
        </p15:guide>
        <p15:guide id="13" pos="864" userDrawn="1">
          <p15:clr>
            <a:srgbClr val="A4A3A4"/>
          </p15:clr>
        </p15:guide>
        <p15:guide id="14" pos="15744" userDrawn="1">
          <p15:clr>
            <a:srgbClr val="A4A3A4"/>
          </p15:clr>
        </p15:guide>
        <p15:guide id="15" pos="7296" userDrawn="1">
          <p15:clr>
            <a:srgbClr val="A4A3A4"/>
          </p15:clr>
        </p15:guide>
        <p15:guide id="16" pos="22128" userDrawn="1">
          <p15:clr>
            <a:srgbClr val="A4A3A4"/>
          </p15:clr>
        </p15:guide>
        <p15:guide id="17" pos="168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452"/>
    <p:restoredTop sz="96327"/>
  </p:normalViewPr>
  <p:slideViewPr>
    <p:cSldViewPr>
      <p:cViewPr varScale="1">
        <p:scale>
          <a:sx n="23" d="100"/>
          <a:sy n="23" d="100"/>
        </p:scale>
        <p:origin x="486" y="66"/>
      </p:cViewPr>
      <p:guideLst>
        <p:guide orient="horz" pos="456"/>
        <p:guide pos="576"/>
        <p:guide pos="22464"/>
        <p:guide orient="horz" pos="17760"/>
        <p:guide orient="horz" pos="3552"/>
        <p:guide pos="7008"/>
        <p:guide pos="6432"/>
        <p:guide pos="16032"/>
        <p:guide orient="horz" pos="3024"/>
        <p:guide pos="16608"/>
        <p:guide pos="6144"/>
        <p:guide pos="864"/>
        <p:guide pos="15744"/>
        <p:guide pos="7296"/>
        <p:guide pos="22128"/>
        <p:guide pos="16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788749"/>
            <a:ext cx="31089600" cy="10187093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5368695"/>
            <a:ext cx="27432000" cy="7064585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5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557867"/>
            <a:ext cx="7886700" cy="2479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557867"/>
            <a:ext cx="23202900" cy="2479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5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5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7294888"/>
            <a:ext cx="31546800" cy="1217167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9581715"/>
            <a:ext cx="31546800" cy="640079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2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4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557873"/>
            <a:ext cx="31546800" cy="56557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7172962"/>
            <a:ext cx="15473360" cy="351535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688320"/>
            <a:ext cx="15473360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7172962"/>
            <a:ext cx="15549564" cy="351535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688320"/>
            <a:ext cx="15549564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3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4213020"/>
            <a:ext cx="18516600" cy="2079413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5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7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4213020"/>
            <a:ext cx="18516600" cy="20794133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5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7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557873"/>
            <a:ext cx="31546800" cy="565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789333"/>
            <a:ext cx="31546800" cy="1856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7120433"/>
            <a:ext cx="123444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C0FBC25-DF5D-2E90-BEF6-1AD42B45A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365201" y="5638800"/>
            <a:ext cx="9272354" cy="11793632"/>
          </a:xfrm>
          <a:prstGeom prst="roundRect">
            <a:avLst>
              <a:gd name="adj" fmla="val 9567"/>
            </a:avLst>
          </a:prstGeom>
          <a:solidFill>
            <a:schemeClr val="bg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62E6D-C0E0-B8C7-5AF4-9BC8147C7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267305"/>
            <a:ext cx="36576000" cy="10067921"/>
          </a:xfrm>
          <a:prstGeom prst="rect">
            <a:avLst/>
          </a:prstGeom>
          <a:gradFill>
            <a:gsLst>
              <a:gs pos="0">
                <a:schemeClr val="bg1"/>
              </a:gs>
              <a:gs pos="76000">
                <a:srgbClr val="C8102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3017931C-69C7-C9AA-4763-62B460818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399" y="12888644"/>
            <a:ext cx="9306719" cy="9363745"/>
          </a:xfrm>
          <a:prstGeom prst="roundRect">
            <a:avLst>
              <a:gd name="adj" fmla="val 7577"/>
            </a:avLst>
          </a:prstGeom>
          <a:solidFill>
            <a:schemeClr val="bg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FDB32-AEFE-9998-42E6-79B7DA8BBA50}"/>
              </a:ext>
            </a:extLst>
          </p:cNvPr>
          <p:cNvSpPr txBox="1"/>
          <p:nvPr/>
        </p:nvSpPr>
        <p:spPr>
          <a:xfrm>
            <a:off x="1353212" y="597648"/>
            <a:ext cx="275265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states the topic, problem or issue your research</a:t>
            </a:r>
            <a:br>
              <a:rPr lang="en-US" sz="7500" b="1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500" b="1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75- to 85-point type (Arial Bold), and no more than two lines.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71A2C3-2530-7D23-96C0-69BA9DCA3135}"/>
              </a:ext>
            </a:extLst>
          </p:cNvPr>
          <p:cNvSpPr txBox="1"/>
          <p:nvPr/>
        </p:nvSpPr>
        <p:spPr>
          <a:xfrm>
            <a:off x="1353212" y="3320061"/>
            <a:ext cx="34270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[AUTHORS LINE order matters. ]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Lastname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Lastname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Lastname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[DEPT./SCHOOL LINE]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Department of Chemistry, College of Liberal Arts and Sciences, Northern Illinois University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2A167344-48D0-CF7E-23CE-5B3DBA0A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1850" y="22755544"/>
            <a:ext cx="9306719" cy="5438455"/>
          </a:xfrm>
          <a:prstGeom prst="roundRect">
            <a:avLst>
              <a:gd name="adj" fmla="val 5778"/>
            </a:avLst>
          </a:prstGeom>
          <a:solidFill>
            <a:schemeClr val="bg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AB2F053-9C10-CB65-9E36-06B8CD692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7131" y="5643880"/>
            <a:ext cx="14341739" cy="22550120"/>
          </a:xfrm>
          <a:prstGeom prst="roundRect">
            <a:avLst>
              <a:gd name="adj" fmla="val 3609"/>
            </a:avLst>
          </a:prstGeom>
          <a:solidFill>
            <a:schemeClr val="bg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3BDFE33E-63B3-1F94-BF93-049DA0914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354881" y="23280576"/>
            <a:ext cx="9306719" cy="4924745"/>
          </a:xfrm>
          <a:prstGeom prst="roundRect">
            <a:avLst>
              <a:gd name="adj" fmla="val 9567"/>
            </a:avLst>
          </a:prstGeom>
          <a:solidFill>
            <a:schemeClr val="bg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3884D9A-AE77-0D6B-2F71-44F2AD89FA25}"/>
              </a:ext>
            </a:extLst>
          </p:cNvPr>
          <p:cNvSpPr txBox="1"/>
          <p:nvPr/>
        </p:nvSpPr>
        <p:spPr>
          <a:xfrm>
            <a:off x="11502719" y="5883021"/>
            <a:ext cx="7323287" cy="7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Figures and Results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E91A72-E923-9D3E-8AB1-4FE3573A4F07}"/>
              </a:ext>
            </a:extLst>
          </p:cNvPr>
          <p:cNvSpPr txBox="1"/>
          <p:nvPr/>
        </p:nvSpPr>
        <p:spPr>
          <a:xfrm>
            <a:off x="11578013" y="14042462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824E984-465E-B655-CE41-294A9E42873D}"/>
              </a:ext>
            </a:extLst>
          </p:cNvPr>
          <p:cNvSpPr/>
          <p:nvPr/>
        </p:nvSpPr>
        <p:spPr>
          <a:xfrm>
            <a:off x="11534487" y="6850518"/>
            <a:ext cx="13507027" cy="70495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662F0BF-6798-197B-E956-19D96917AF76}"/>
              </a:ext>
            </a:extLst>
          </p:cNvPr>
          <p:cNvSpPr/>
          <p:nvPr/>
        </p:nvSpPr>
        <p:spPr>
          <a:xfrm>
            <a:off x="11578014" y="14554200"/>
            <a:ext cx="4300644" cy="29050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BABD798-BB8B-0622-86F1-058EE0393CF2}"/>
              </a:ext>
            </a:extLst>
          </p:cNvPr>
          <p:cNvSpPr/>
          <p:nvPr/>
        </p:nvSpPr>
        <p:spPr>
          <a:xfrm>
            <a:off x="16164177" y="14554200"/>
            <a:ext cx="4300644" cy="29050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D62924-0BAE-5F08-075F-18E179E661F5}"/>
              </a:ext>
            </a:extLst>
          </p:cNvPr>
          <p:cNvSpPr/>
          <p:nvPr/>
        </p:nvSpPr>
        <p:spPr>
          <a:xfrm>
            <a:off x="20750338" y="14580561"/>
            <a:ext cx="4319461" cy="29050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C009460-F3D7-B3A9-C4F5-A886144D2437}"/>
              </a:ext>
            </a:extLst>
          </p:cNvPr>
          <p:cNvSpPr txBox="1"/>
          <p:nvPr/>
        </p:nvSpPr>
        <p:spPr>
          <a:xfrm>
            <a:off x="11584649" y="18214275"/>
            <a:ext cx="12570751" cy="281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Communicates what you found out during your research.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	Briefly share your data analysis.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	Use figures, tables, and other visual aids to communicate your findings.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	Use captions to describe graphics.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	Average size for subheading type is 36- to 44-point (Arial Bold) with main text around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24- to 34-point (Arial Regular).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78A0FF3-B76A-04E2-BEA6-03C1488CC012}"/>
              </a:ext>
            </a:extLst>
          </p:cNvPr>
          <p:cNvSpPr/>
          <p:nvPr/>
        </p:nvSpPr>
        <p:spPr>
          <a:xfrm>
            <a:off x="11578014" y="21324705"/>
            <a:ext cx="4300644" cy="60851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0CACBAB-A569-BD0A-5465-B17098D4604A}"/>
              </a:ext>
            </a:extLst>
          </p:cNvPr>
          <p:cNvSpPr txBox="1"/>
          <p:nvPr/>
        </p:nvSpPr>
        <p:spPr>
          <a:xfrm>
            <a:off x="26702398" y="5889280"/>
            <a:ext cx="7323287" cy="7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3FF66D2-0FE4-2114-674C-0A5D524DF087}"/>
              </a:ext>
            </a:extLst>
          </p:cNvPr>
          <p:cNvSpPr txBox="1"/>
          <p:nvPr/>
        </p:nvSpPr>
        <p:spPr>
          <a:xfrm>
            <a:off x="26822400" y="14392568"/>
            <a:ext cx="8314686" cy="281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Summarizes your results and hypothesis.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 the most important key findings.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Share the broader implications of your research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and/or results.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any remaining unanswered questions that could be explored in the future.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135CD30-7E3B-C4A9-C737-5B5C8B9C79A9}"/>
              </a:ext>
            </a:extLst>
          </p:cNvPr>
          <p:cNvSpPr/>
          <p:nvPr/>
        </p:nvSpPr>
        <p:spPr>
          <a:xfrm>
            <a:off x="26854148" y="6850518"/>
            <a:ext cx="8308185" cy="70495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Illustration or Photo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4307973-EBB9-BEA2-350C-79963F830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365201" y="17830800"/>
            <a:ext cx="9272354" cy="4924745"/>
          </a:xfrm>
          <a:prstGeom prst="roundRect">
            <a:avLst>
              <a:gd name="adj" fmla="val 9567"/>
            </a:avLst>
          </a:prstGeom>
          <a:solidFill>
            <a:schemeClr val="bg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5645BC9-7BC6-DE62-D060-B5E72E31EC9C}"/>
              </a:ext>
            </a:extLst>
          </p:cNvPr>
          <p:cNvSpPr txBox="1"/>
          <p:nvPr/>
        </p:nvSpPr>
        <p:spPr>
          <a:xfrm>
            <a:off x="26838711" y="23747868"/>
            <a:ext cx="7323287" cy="7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FFD736D-9F3D-28FB-DD46-D0BC398EC1CE}"/>
              </a:ext>
            </a:extLst>
          </p:cNvPr>
          <p:cNvSpPr txBox="1"/>
          <p:nvPr/>
        </p:nvSpPr>
        <p:spPr>
          <a:xfrm>
            <a:off x="26838711" y="18182253"/>
            <a:ext cx="7323287" cy="7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05482C-FF7A-8DE8-F508-73EC59A4DCEF}"/>
              </a:ext>
            </a:extLst>
          </p:cNvPr>
          <p:cNvSpPr txBox="1"/>
          <p:nvPr/>
        </p:nvSpPr>
        <p:spPr>
          <a:xfrm>
            <a:off x="26787740" y="24587158"/>
            <a:ext cx="8308185" cy="1431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Lists of sources referenced in your poster.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with your faculty mentor regarding citation requirements for your discipline.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911FE6-BD49-B205-5E44-48154E9F4E97}"/>
              </a:ext>
            </a:extLst>
          </p:cNvPr>
          <p:cNvSpPr txBox="1"/>
          <p:nvPr/>
        </p:nvSpPr>
        <p:spPr>
          <a:xfrm>
            <a:off x="26854148" y="18973800"/>
            <a:ext cx="8241777" cy="327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Provides a list of people or organizations that contributed to your project.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 your funding sources and faculty mentor(s).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 research centers or organizations where research was conducted.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 others who contributed significantly but were not part of your author list.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8DDF19B-7DF0-2210-CF0C-ABA7E0CE2357}"/>
              </a:ext>
            </a:extLst>
          </p:cNvPr>
          <p:cNvSpPr txBox="1"/>
          <p:nvPr/>
        </p:nvSpPr>
        <p:spPr>
          <a:xfrm>
            <a:off x="11578013" y="17583329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D86AEB-8A47-460D-9E7B-37022E67A06A}"/>
              </a:ext>
            </a:extLst>
          </p:cNvPr>
          <p:cNvSpPr txBox="1"/>
          <p:nvPr/>
        </p:nvSpPr>
        <p:spPr>
          <a:xfrm>
            <a:off x="1378163" y="13905232"/>
            <a:ext cx="8354241" cy="1893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Provides a clear statement about the research problem(s) your research aims to solve or a statement about the issue you investigated.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Brief and succinct; one sentence.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84EE1-3311-F94C-7E4C-65E9248BCBA6}"/>
              </a:ext>
            </a:extLst>
          </p:cNvPr>
          <p:cNvSpPr txBox="1"/>
          <p:nvPr/>
        </p:nvSpPr>
        <p:spPr>
          <a:xfrm>
            <a:off x="1378163" y="5883021"/>
            <a:ext cx="7323287" cy="7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21AB48-72F1-1F59-5773-FDE20F220C81}"/>
              </a:ext>
            </a:extLst>
          </p:cNvPr>
          <p:cNvSpPr txBox="1"/>
          <p:nvPr/>
        </p:nvSpPr>
        <p:spPr>
          <a:xfrm>
            <a:off x="1371600" y="6592376"/>
            <a:ext cx="8382000" cy="5586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Introduces your topic and communicates the relevance and significance in the field of study or community.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context to viewer by summarizing and citing relevant research to date and how your research fits in with current knowledge.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 how your research addresses gaps in knowledge within existing research or what is not yet known.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in this section is taken from your literature review. Include most significant and relevant information.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Average size for subheading type is 36- to 44-point (Arial Bold) with main text around 24- to 34-point 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(Arial Regular).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0C2384-A2D1-7DFB-D8F8-A318020710C6}"/>
              </a:ext>
            </a:extLst>
          </p:cNvPr>
          <p:cNvSpPr txBox="1"/>
          <p:nvPr/>
        </p:nvSpPr>
        <p:spPr>
          <a:xfrm>
            <a:off x="1353211" y="23252355"/>
            <a:ext cx="7323287" cy="7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077FA2-EFB3-F616-5AD4-3A70B21CFA96}"/>
              </a:ext>
            </a:extLst>
          </p:cNvPr>
          <p:cNvSpPr txBox="1"/>
          <p:nvPr/>
        </p:nvSpPr>
        <p:spPr>
          <a:xfrm>
            <a:off x="1378163" y="13227812"/>
            <a:ext cx="7081649" cy="7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Research Goal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FEFD8C-F5C5-8DDD-AFAB-CB9B2D695084}"/>
              </a:ext>
            </a:extLst>
          </p:cNvPr>
          <p:cNvSpPr/>
          <p:nvPr/>
        </p:nvSpPr>
        <p:spPr>
          <a:xfrm>
            <a:off x="1378163" y="16006719"/>
            <a:ext cx="8379193" cy="56075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Illustration or Photo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3C0A96-0F89-B422-88F1-E23B59CAE3CD}"/>
              </a:ext>
            </a:extLst>
          </p:cNvPr>
          <p:cNvSpPr txBox="1"/>
          <p:nvPr/>
        </p:nvSpPr>
        <p:spPr>
          <a:xfrm>
            <a:off x="1353211" y="24016434"/>
            <a:ext cx="8379193" cy="374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Tells the viewer what research strategy was used and how the research was completed.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Briefly describe what you did to address your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research question(s).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visual aids to summarize information, which might include figures, tables, photos or diagrams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 any strengths and limitations of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methodology.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0BDD20-471F-37A1-E849-ACB3571794D4}"/>
              </a:ext>
            </a:extLst>
          </p:cNvPr>
          <p:cNvSpPr/>
          <p:nvPr/>
        </p:nvSpPr>
        <p:spPr>
          <a:xfrm>
            <a:off x="16164176" y="21324705"/>
            <a:ext cx="8829423" cy="60851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98098-034E-B6C5-3BB9-2DB4063252E1}"/>
              </a:ext>
            </a:extLst>
          </p:cNvPr>
          <p:cNvSpPr txBox="1"/>
          <p:nvPr/>
        </p:nvSpPr>
        <p:spPr>
          <a:xfrm>
            <a:off x="11578013" y="27529862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9F4FB-B420-1A40-DF4E-A98AB4020CA4}"/>
              </a:ext>
            </a:extLst>
          </p:cNvPr>
          <p:cNvSpPr txBox="1"/>
          <p:nvPr/>
        </p:nvSpPr>
        <p:spPr>
          <a:xfrm>
            <a:off x="26828900" y="14009804"/>
            <a:ext cx="830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pic>
        <p:nvPicPr>
          <p:cNvPr id="8" name="Picture 7" descr="A close-up of NIU logo&#10;">
            <a:extLst>
              <a:ext uri="{FF2B5EF4-FFF2-40B4-BE49-F238E27FC236}">
                <a16:creationId xmlns:a16="http://schemas.microsoft.com/office/drawing/2014/main" id="{058E70C0-AD6E-B0C8-7490-42DF6D1DA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3100" y="762000"/>
            <a:ext cx="4470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99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166</TotalTime>
  <Words>499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Wedick</dc:creator>
  <cp:lastModifiedBy>Brandon Dai</cp:lastModifiedBy>
  <cp:revision>17</cp:revision>
  <dcterms:created xsi:type="dcterms:W3CDTF">2023-11-07T16:47:15Z</dcterms:created>
  <dcterms:modified xsi:type="dcterms:W3CDTF">2025-08-11T14:57:15Z</dcterms:modified>
</cp:coreProperties>
</file>