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2440" userDrawn="1">
          <p15:clr>
            <a:srgbClr val="A4A3A4"/>
          </p15:clr>
        </p15:guide>
        <p15:guide id="4" orient="horz" pos="17760" userDrawn="1">
          <p15:clr>
            <a:srgbClr val="A4A3A4"/>
          </p15:clr>
        </p15:guide>
        <p15:guide id="5" orient="horz" pos="3552" userDrawn="1">
          <p15:clr>
            <a:srgbClr val="A4A3A4"/>
          </p15:clr>
        </p15:guide>
        <p15:guide id="7" pos="6192" userDrawn="1">
          <p15:clr>
            <a:srgbClr val="A4A3A4"/>
          </p15:clr>
        </p15:guide>
        <p15:guide id="8" pos="11808" userDrawn="1">
          <p15:clr>
            <a:srgbClr val="A4A3A4"/>
          </p15:clr>
        </p15:guide>
        <p15:guide id="10" orient="horz" pos="3024" userDrawn="1">
          <p15:clr>
            <a:srgbClr val="A4A3A4"/>
          </p15:clr>
        </p15:guide>
        <p15:guide id="11" pos="5568" userDrawn="1">
          <p15:clr>
            <a:srgbClr val="A4A3A4"/>
          </p15:clr>
        </p15:guide>
        <p15:guide id="12" pos="11184" userDrawn="1">
          <p15:clr>
            <a:srgbClr val="A4A3A4"/>
          </p15:clr>
        </p15:guide>
        <p15:guide id="13" pos="16848" userDrawn="1">
          <p15:clr>
            <a:srgbClr val="A4A3A4"/>
          </p15:clr>
        </p15:guide>
        <p15:guide id="14" pos="5376" userDrawn="1">
          <p15:clr>
            <a:srgbClr val="A4A3A4"/>
          </p15:clr>
        </p15:guide>
        <p15:guide id="15" pos="768" userDrawn="1">
          <p15:clr>
            <a:srgbClr val="A4A3A4"/>
          </p15:clr>
        </p15:guide>
        <p15:guide id="16" pos="10992" userDrawn="1">
          <p15:clr>
            <a:srgbClr val="A4A3A4"/>
          </p15:clr>
        </p15:guide>
        <p15:guide id="17" pos="6384" userDrawn="1">
          <p15:clr>
            <a:srgbClr val="A4A3A4"/>
          </p15:clr>
        </p15:guide>
        <p15:guide id="18" pos="16608" userDrawn="1">
          <p15:clr>
            <a:srgbClr val="A4A3A4"/>
          </p15:clr>
        </p15:guide>
        <p15:guide id="19" pos="12000" userDrawn="1">
          <p15:clr>
            <a:srgbClr val="A4A3A4"/>
          </p15:clr>
        </p15:guide>
        <p15:guide id="20" pos="17472" userDrawn="1">
          <p15:clr>
            <a:srgbClr val="A4A3A4"/>
          </p15:clr>
        </p15:guide>
        <p15:guide id="21" pos="17664" userDrawn="1">
          <p15:clr>
            <a:srgbClr val="A4A3A4"/>
          </p15:clr>
        </p15:guide>
        <p15:guide id="22" pos="22224" userDrawn="1">
          <p15:clr>
            <a:srgbClr val="A4A3A4"/>
          </p15:clr>
        </p15:guide>
        <p15:guide id="23" orient="horz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52"/>
    <p:restoredTop sz="95694" autoAdjust="0"/>
  </p:normalViewPr>
  <p:slideViewPr>
    <p:cSldViewPr>
      <p:cViewPr varScale="1">
        <p:scale>
          <a:sx n="22" d="100"/>
          <a:sy n="22" d="100"/>
        </p:scale>
        <p:origin x="606" y="72"/>
      </p:cViewPr>
      <p:guideLst>
        <p:guide orient="horz" pos="456"/>
        <p:guide pos="576"/>
        <p:guide pos="22440"/>
        <p:guide orient="horz" pos="17760"/>
        <p:guide orient="horz" pos="3552"/>
        <p:guide pos="6192"/>
        <p:guide pos="11808"/>
        <p:guide orient="horz" pos="3024"/>
        <p:guide pos="5568"/>
        <p:guide pos="11184"/>
        <p:guide pos="16848"/>
        <p:guide pos="5376"/>
        <p:guide pos="768"/>
        <p:guide pos="10992"/>
        <p:guide pos="6384"/>
        <p:guide pos="16608"/>
        <p:guide pos="12000"/>
        <p:guide pos="17472"/>
        <p:guide pos="17664"/>
        <p:guide pos="22224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BB1EAC-51BC-0863-045F-A2E6389B0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716701"/>
            <a:ext cx="36576000" cy="166185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8102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D0863-5147-849A-588A-5CD94F85E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45200" y="5638800"/>
            <a:ext cx="8001000" cy="2255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AAAE6-FD15-B136-75CB-1FDDCE96D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9800" y="5638800"/>
            <a:ext cx="7909560" cy="2255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1685C-39A3-9DE0-37B0-91C0E0EFD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52040" y="5638800"/>
            <a:ext cx="8001000" cy="2255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718FD-867D-9837-8B8F-BE1E773E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" y="5638800"/>
            <a:ext cx="7909560" cy="2255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CE4DF-B842-EDDE-E99E-76409116A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6576000" cy="7643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rgbClr val="C8102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FDB32-AEFE-9998-42E6-79B7DA8BBA50}"/>
              </a:ext>
            </a:extLst>
          </p:cNvPr>
          <p:cNvSpPr txBox="1"/>
          <p:nvPr/>
        </p:nvSpPr>
        <p:spPr>
          <a:xfrm>
            <a:off x="878522" y="764352"/>
            <a:ext cx="25505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states the topic, problem or issue your project</a:t>
            </a:r>
            <a:b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75- to 85-point type (Arial Bold), one or two lines.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7846A1-0F76-DBFE-E027-9B791D39CB1E}"/>
              </a:ext>
            </a:extLst>
          </p:cNvPr>
          <p:cNvSpPr txBox="1"/>
          <p:nvPr/>
        </p:nvSpPr>
        <p:spPr>
          <a:xfrm>
            <a:off x="1214462" y="6241730"/>
            <a:ext cx="730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4AEA1-749A-12C6-1D8C-C1A8FF42AFB1}"/>
              </a:ext>
            </a:extLst>
          </p:cNvPr>
          <p:cNvSpPr txBox="1"/>
          <p:nvPr/>
        </p:nvSpPr>
        <p:spPr>
          <a:xfrm>
            <a:off x="1219201" y="7075680"/>
            <a:ext cx="7323287" cy="282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Introduces your project to viewers.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Summarize your project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including most relevant and interesting information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Average size for subheading type is 36- to </a:t>
            </a:r>
            <a:b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44-point (Arial Bold) with main text around 24- to 34-point (Arial Regular)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0662E3-C988-2E98-4ECC-909546B7A068}"/>
              </a:ext>
            </a:extLst>
          </p:cNvPr>
          <p:cNvSpPr txBox="1"/>
          <p:nvPr/>
        </p:nvSpPr>
        <p:spPr>
          <a:xfrm>
            <a:off x="27984330" y="6324600"/>
            <a:ext cx="7323287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FFD736D-9F3D-28FB-DD46-D0BC398EC1CE}"/>
              </a:ext>
            </a:extLst>
          </p:cNvPr>
          <p:cNvSpPr txBox="1"/>
          <p:nvPr/>
        </p:nvSpPr>
        <p:spPr>
          <a:xfrm>
            <a:off x="28041601" y="11947286"/>
            <a:ext cx="7239000" cy="137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Acknowledgements/</a:t>
            </a:r>
            <a:b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71A2C3-2530-7D23-96C0-69BA9DCA3135}"/>
              </a:ext>
            </a:extLst>
          </p:cNvPr>
          <p:cNvSpPr txBox="1"/>
          <p:nvPr/>
        </p:nvSpPr>
        <p:spPr>
          <a:xfrm>
            <a:off x="878522" y="3058864"/>
            <a:ext cx="34744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[AUTHORS LINE order matters. ]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[DEPT./SCHOOL LINE]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Department of Chemistry, College of Liberal Arts and Sciences, Northern Illinois University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DDF19B-7DF0-2210-CF0C-ABA7E0CE2357}"/>
              </a:ext>
            </a:extLst>
          </p:cNvPr>
          <p:cNvSpPr txBox="1"/>
          <p:nvPr/>
        </p:nvSpPr>
        <p:spPr>
          <a:xfrm>
            <a:off x="19000339" y="18607604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F4C7E-BE21-2160-E44A-994D5E240058}"/>
              </a:ext>
            </a:extLst>
          </p:cNvPr>
          <p:cNvSpPr txBox="1"/>
          <p:nvPr/>
        </p:nvSpPr>
        <p:spPr>
          <a:xfrm>
            <a:off x="28022782" y="9565857"/>
            <a:ext cx="5946561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67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D62924-0BAE-5F08-075F-18E179E661F5}"/>
              </a:ext>
            </a:extLst>
          </p:cNvPr>
          <p:cNvSpPr/>
          <p:nvPr/>
        </p:nvSpPr>
        <p:spPr>
          <a:xfrm>
            <a:off x="19089239" y="9692110"/>
            <a:ext cx="7275961" cy="88107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62F0BF-6798-197B-E956-19D96917AF76}"/>
              </a:ext>
            </a:extLst>
          </p:cNvPr>
          <p:cNvSpPr/>
          <p:nvPr/>
        </p:nvSpPr>
        <p:spPr>
          <a:xfrm>
            <a:off x="10134600" y="22202600"/>
            <a:ext cx="7347788" cy="5234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E4EE1-334B-81F1-D1BE-FDE2FC876276}"/>
              </a:ext>
            </a:extLst>
          </p:cNvPr>
          <p:cNvSpPr txBox="1"/>
          <p:nvPr/>
        </p:nvSpPr>
        <p:spPr>
          <a:xfrm>
            <a:off x="28041599" y="13430099"/>
            <a:ext cx="7239001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Thank contributing organizations and community members of the project.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your faculty mentor(s).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Acknowledge any funders or program sponsors.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references for any citation used in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poster.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field-specific format for citations.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15C49-D967-097E-F871-FC37E91F6EC9}"/>
              </a:ext>
            </a:extLst>
          </p:cNvPr>
          <p:cNvSpPr txBox="1"/>
          <p:nvPr/>
        </p:nvSpPr>
        <p:spPr>
          <a:xfrm>
            <a:off x="28041600" y="7075680"/>
            <a:ext cx="7266017" cy="235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Explains how the program can be carried on and maintained.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will the community continue with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service?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any specific plans or next steps.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A93C5-EE3B-08BA-27B5-25A3D3594FFA}"/>
              </a:ext>
            </a:extLst>
          </p:cNvPr>
          <p:cNvSpPr txBox="1"/>
          <p:nvPr/>
        </p:nvSpPr>
        <p:spPr>
          <a:xfrm>
            <a:off x="1169099" y="10003621"/>
            <a:ext cx="732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Community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B40F9-6E4C-CC3B-7327-58A0D1166B01}"/>
              </a:ext>
            </a:extLst>
          </p:cNvPr>
          <p:cNvSpPr txBox="1"/>
          <p:nvPr/>
        </p:nvSpPr>
        <p:spPr>
          <a:xfrm>
            <a:off x="1219200" y="10711507"/>
            <a:ext cx="7308953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Briefly explains the impact your project had on the community.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community needs addressed by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project.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how the results of your project impact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community.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including photos or other visual aids.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B5449-C39D-2C70-BF1B-0C76D82721D3}"/>
              </a:ext>
            </a:extLst>
          </p:cNvPr>
          <p:cNvSpPr txBox="1"/>
          <p:nvPr/>
        </p:nvSpPr>
        <p:spPr>
          <a:xfrm>
            <a:off x="10112829" y="6378714"/>
            <a:ext cx="730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 Impact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5493C-8D20-1DF1-0E4A-B71D9CEC9160}"/>
              </a:ext>
            </a:extLst>
          </p:cNvPr>
          <p:cNvSpPr txBox="1"/>
          <p:nvPr/>
        </p:nvSpPr>
        <p:spPr>
          <a:xfrm>
            <a:off x="10176613" y="7075680"/>
            <a:ext cx="7273187" cy="420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Explain how the experience or project impacted you academically and personally.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how the service-learning project related to your own academic or professional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goals.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what you learned about yourself, the community and the social need addressed during your experience/project.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photos or visual aids to tell your story.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01C0FA-AE12-BD11-33C4-D47ED374F617}"/>
              </a:ext>
            </a:extLst>
          </p:cNvPr>
          <p:cNvSpPr txBox="1"/>
          <p:nvPr/>
        </p:nvSpPr>
        <p:spPr>
          <a:xfrm>
            <a:off x="19068368" y="6324600"/>
            <a:ext cx="7013881" cy="73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AE62A-206B-45FC-F1A0-A344FA9241D7}"/>
              </a:ext>
            </a:extLst>
          </p:cNvPr>
          <p:cNvSpPr txBox="1"/>
          <p:nvPr/>
        </p:nvSpPr>
        <p:spPr>
          <a:xfrm>
            <a:off x="19067468" y="7075680"/>
            <a:ext cx="7316099" cy="235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Explains the results of the project or experience.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the deliverables or outcomes made by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project.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figures or tables to tell the results of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project.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5741F2-978A-C8FA-0C29-D378E389754F}"/>
              </a:ext>
            </a:extLst>
          </p:cNvPr>
          <p:cNvSpPr txBox="1"/>
          <p:nvPr/>
        </p:nvSpPr>
        <p:spPr>
          <a:xfrm>
            <a:off x="28008943" y="10407406"/>
            <a:ext cx="7275961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Summarizes and wraps up findings.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Illustrate how your findings contribute to the knowledge base.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A547CB-7C69-E789-9809-645F4F2E93DD}"/>
              </a:ext>
            </a:extLst>
          </p:cNvPr>
          <p:cNvSpPr/>
          <p:nvPr/>
        </p:nvSpPr>
        <p:spPr>
          <a:xfrm>
            <a:off x="19089239" y="19126200"/>
            <a:ext cx="3542161" cy="3779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2F9513-2BCB-A974-6834-FFC0C236EFE6}"/>
              </a:ext>
            </a:extLst>
          </p:cNvPr>
          <p:cNvSpPr/>
          <p:nvPr/>
        </p:nvSpPr>
        <p:spPr>
          <a:xfrm>
            <a:off x="22797639" y="19126200"/>
            <a:ext cx="3542161" cy="37792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B7FAB9-333F-CBB6-8F3F-B064BB41A14A}"/>
              </a:ext>
            </a:extLst>
          </p:cNvPr>
          <p:cNvSpPr/>
          <p:nvPr/>
        </p:nvSpPr>
        <p:spPr>
          <a:xfrm>
            <a:off x="19089239" y="23166595"/>
            <a:ext cx="7275961" cy="4270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C9732A-1B59-A65D-CBE8-668C07F06B5D}"/>
              </a:ext>
            </a:extLst>
          </p:cNvPr>
          <p:cNvSpPr/>
          <p:nvPr/>
        </p:nvSpPr>
        <p:spPr>
          <a:xfrm>
            <a:off x="1235726" y="19126200"/>
            <a:ext cx="7266017" cy="83111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</a:t>
            </a:r>
            <a:r>
              <a:rPr lang="en-US" sz="4980">
                <a:latin typeface="Arial" panose="020B0604020202020204" pitchFamily="34" charset="0"/>
                <a:cs typeface="Arial" panose="020B0604020202020204" pitchFamily="34" charset="0"/>
              </a:rPr>
              <a:t>or Photo</a:t>
            </a:r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098888-529C-7F04-9BA4-D22717A0CABD}"/>
              </a:ext>
            </a:extLst>
          </p:cNvPr>
          <p:cNvSpPr/>
          <p:nvPr/>
        </p:nvSpPr>
        <p:spPr>
          <a:xfrm>
            <a:off x="10134600" y="17224201"/>
            <a:ext cx="7347788" cy="4456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FD414B-1FFD-0155-F5B3-46202CB33B7E}"/>
              </a:ext>
            </a:extLst>
          </p:cNvPr>
          <p:cNvSpPr txBox="1"/>
          <p:nvPr/>
        </p:nvSpPr>
        <p:spPr>
          <a:xfrm>
            <a:off x="10137430" y="21757204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5C761C-0588-E843-571F-0636CCC2E808}"/>
              </a:ext>
            </a:extLst>
          </p:cNvPr>
          <p:cNvSpPr txBox="1"/>
          <p:nvPr/>
        </p:nvSpPr>
        <p:spPr>
          <a:xfrm>
            <a:off x="10137430" y="27503896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69A2A0-104D-FB19-F6FB-016CDDA4C9B9}"/>
              </a:ext>
            </a:extLst>
          </p:cNvPr>
          <p:cNvSpPr txBox="1"/>
          <p:nvPr/>
        </p:nvSpPr>
        <p:spPr>
          <a:xfrm>
            <a:off x="10137430" y="16760661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BECA8-0FDD-FC0C-76CA-BE8318F8BF4C}"/>
              </a:ext>
            </a:extLst>
          </p:cNvPr>
          <p:cNvSpPr/>
          <p:nvPr/>
        </p:nvSpPr>
        <p:spPr>
          <a:xfrm>
            <a:off x="10134600" y="11594100"/>
            <a:ext cx="7347788" cy="51082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070A2-C2E8-A89B-2E1C-A7A9D70101B7}"/>
              </a:ext>
            </a:extLst>
          </p:cNvPr>
          <p:cNvSpPr/>
          <p:nvPr/>
        </p:nvSpPr>
        <p:spPr>
          <a:xfrm>
            <a:off x="28041600" y="22040564"/>
            <a:ext cx="7266017" cy="53967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</a:t>
            </a:r>
            <a:r>
              <a:rPr lang="en-US" sz="4980">
                <a:latin typeface="Arial" panose="020B0604020202020204" pitchFamily="34" charset="0"/>
                <a:cs typeface="Arial" panose="020B0604020202020204" pitchFamily="34" charset="0"/>
              </a:rPr>
              <a:t>or Photo</a:t>
            </a:r>
            <a:endParaRPr lang="en-US" sz="49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62F44C-A4BA-7073-6F46-B2A9FB0293AC}"/>
              </a:ext>
            </a:extLst>
          </p:cNvPr>
          <p:cNvSpPr/>
          <p:nvPr/>
        </p:nvSpPr>
        <p:spPr>
          <a:xfrm>
            <a:off x="28041600" y="16942032"/>
            <a:ext cx="7266017" cy="44701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6B4AF3-D154-008F-DC83-71E50C97BF1A}"/>
              </a:ext>
            </a:extLst>
          </p:cNvPr>
          <p:cNvSpPr txBox="1"/>
          <p:nvPr/>
        </p:nvSpPr>
        <p:spPr>
          <a:xfrm>
            <a:off x="28041600" y="2143788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D16BF-FAF0-0776-80E1-2C2AA3B98E39}"/>
              </a:ext>
            </a:extLst>
          </p:cNvPr>
          <p:cNvSpPr/>
          <p:nvPr/>
        </p:nvSpPr>
        <p:spPr>
          <a:xfrm>
            <a:off x="1235726" y="14269032"/>
            <a:ext cx="7266017" cy="46329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0C82C5-50EA-B484-568F-62253171C50E}"/>
              </a:ext>
            </a:extLst>
          </p:cNvPr>
          <p:cNvSpPr txBox="1"/>
          <p:nvPr/>
        </p:nvSpPr>
        <p:spPr>
          <a:xfrm>
            <a:off x="1164880" y="27504861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50E7A-39FD-3720-7317-5E9E8BB5561A}"/>
              </a:ext>
            </a:extLst>
          </p:cNvPr>
          <p:cNvSpPr txBox="1"/>
          <p:nvPr/>
        </p:nvSpPr>
        <p:spPr>
          <a:xfrm>
            <a:off x="19081405" y="27504861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46E29-C9B9-82D4-C76A-ACE5DF61CF79}"/>
              </a:ext>
            </a:extLst>
          </p:cNvPr>
          <p:cNvSpPr txBox="1"/>
          <p:nvPr/>
        </p:nvSpPr>
        <p:spPr>
          <a:xfrm>
            <a:off x="27996805" y="27504861"/>
            <a:ext cx="738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pic>
        <p:nvPicPr>
          <p:cNvPr id="30" name="Picture 29" descr="A close-up of NIU logo&#10;&#10;">
            <a:extLst>
              <a:ext uri="{FF2B5EF4-FFF2-40B4-BE49-F238E27FC236}">
                <a16:creationId xmlns:a16="http://schemas.microsoft.com/office/drawing/2014/main" id="{AC0D5F8C-308F-5E33-7357-F7C45208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2620" y="1498600"/>
            <a:ext cx="4470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1081</TotalTime>
  <Words>456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Wedick</dc:creator>
  <cp:lastModifiedBy>Brandon Dai</cp:lastModifiedBy>
  <cp:revision>24</cp:revision>
  <dcterms:created xsi:type="dcterms:W3CDTF">2023-11-07T16:47:15Z</dcterms:created>
  <dcterms:modified xsi:type="dcterms:W3CDTF">2025-08-11T15:07:37Z</dcterms:modified>
</cp:coreProperties>
</file>